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9728"/>
            <a:ext cx="12188952" cy="36576"/>
          </a:xfrm>
          <a:prstGeom prst="rect">
            <a:avLst/>
          </a:prstGeom>
          <a:solidFill>
            <a:srgbClr val="7C5CFC"/>
          </a:solidFill>
          <a:ln/>
        </p:spPr>
      </p:sp>
      <p:sp>
        <p:nvSpPr>
          <p:cNvPr id="4" name="Shape 2"/>
          <p:cNvSpPr/>
          <p:nvPr/>
        </p:nvSpPr>
        <p:spPr>
          <a:xfrm>
            <a:off x="9601200" y="1371600"/>
            <a:ext cx="2286000" cy="2286000"/>
          </a:xfrm>
          <a:prstGeom prst="ellipse">
            <a:avLst/>
          </a:prstGeom>
          <a:solidFill>
            <a:srgbClr val="4F8EF7"/>
          </a:solidFill>
          <a:ln/>
          <a:effectLst>
            <a:outerShdw sx="100000" sy="100000" kx="0" ky="0" algn="bl" rotWithShape="0" blurRad="508000" dist="50800" dir="16200000">
              <a:srgbClr val="4F8EF7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0058400" y="3840480"/>
            <a:ext cx="1280160" cy="1280160"/>
          </a:xfrm>
          <a:prstGeom prst="ellipse">
            <a:avLst/>
          </a:prstGeom>
          <a:solidFill>
            <a:srgbClr val="7C5CFC"/>
          </a:solidFill>
          <a:ln/>
          <a:effectLst>
            <a:outerShdw sx="100000" sy="100000" kx="0" ky="0" algn="bl" rotWithShape="0" blurRad="381000" dist="50800" dir="16200000">
              <a:srgbClr val="7C5CFC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82880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1200"/>
              </a:spcAft>
              <a:buNone/>
            </a:pPr>
            <a:r>
              <a:rPr lang="en-US" sz="4800" b="1" dirty="0">
                <a:solidFill>
                  <a:srgbClr val="F1F5F9"/>
                </a:solidFill>
              </a:rPr>
              <a:t>AI in Healthcare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4A3B8"/>
                </a:solidFill>
              </a:rPr>
              <a:t>Transforming Diagnosis, Treatment &amp; Patient Outcomes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457200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F8EF7"/>
                </a:solidFill>
              </a:rPr>
              <a:t>2026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Challenges &amp; Risks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554480"/>
            <a:ext cx="10515600" cy="594360"/>
          </a:xfrm>
          <a:prstGeom prst="roundRect">
            <a:avLst>
              <a:gd name="adj" fmla="val 9231"/>
            </a:avLst>
          </a:prstGeom>
          <a:solidFill>
            <a:srgbClr val="1A1D27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554480"/>
            <a:ext cx="73152" cy="59436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1554480"/>
            <a:ext cx="9875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Data Privacy &amp; HIPAA compliance complexities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31520" y="2331720"/>
            <a:ext cx="10515600" cy="594360"/>
          </a:xfrm>
          <a:prstGeom prst="roundRect">
            <a:avLst>
              <a:gd name="adj" fmla="val 9231"/>
            </a:avLst>
          </a:prstGeom>
          <a:solidFill>
            <a:srgbClr val="1A1D27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0" y="2331720"/>
            <a:ext cx="73152" cy="59436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331720"/>
            <a:ext cx="9875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Algorithmic bias across under-represented demographics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731520" y="3108960"/>
            <a:ext cx="10515600" cy="594360"/>
          </a:xfrm>
          <a:prstGeom prst="roundRect">
            <a:avLst>
              <a:gd name="adj" fmla="val 9231"/>
            </a:avLst>
          </a:prstGeom>
          <a:solidFill>
            <a:srgbClr val="1A1D27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0" y="3108960"/>
            <a:ext cx="73152" cy="59436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108960"/>
            <a:ext cx="9875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Lack of explainability in deep-learning models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886200"/>
            <a:ext cx="10515600" cy="594360"/>
          </a:xfrm>
          <a:prstGeom prst="roundRect">
            <a:avLst>
              <a:gd name="adj" fmla="val 9231"/>
            </a:avLst>
          </a:prstGeom>
          <a:solidFill>
            <a:srgbClr val="1A1D27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0" y="3886200"/>
            <a:ext cx="73152" cy="59436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5" name="Text 13"/>
          <p:cNvSpPr/>
          <p:nvPr/>
        </p:nvSpPr>
        <p:spPr>
          <a:xfrm>
            <a:off x="1097280" y="3886200"/>
            <a:ext cx="9875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Integration friction with legacy EHR systems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31520" y="4663440"/>
            <a:ext cx="10515600" cy="594360"/>
          </a:xfrm>
          <a:prstGeom prst="roundRect">
            <a:avLst>
              <a:gd name="adj" fmla="val 9231"/>
            </a:avLst>
          </a:prstGeom>
          <a:solidFill>
            <a:srgbClr val="1A1D27"/>
          </a:solidFill>
          <a:ln/>
        </p:spPr>
      </p:sp>
      <p:sp>
        <p:nvSpPr>
          <p:cNvPr id="17" name="Shape 15"/>
          <p:cNvSpPr/>
          <p:nvPr/>
        </p:nvSpPr>
        <p:spPr>
          <a:xfrm>
            <a:off x="731520" y="4663440"/>
            <a:ext cx="73152" cy="59436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18" name="Text 16"/>
          <p:cNvSpPr/>
          <p:nvPr/>
        </p:nvSpPr>
        <p:spPr>
          <a:xfrm>
            <a:off x="1097280" y="4663440"/>
            <a:ext cx="9875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Liability &amp; malpractice ambiguity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31520" y="5440680"/>
            <a:ext cx="10515600" cy="594360"/>
          </a:xfrm>
          <a:prstGeom prst="roundRect">
            <a:avLst>
              <a:gd name="adj" fmla="val 9231"/>
            </a:avLst>
          </a:prstGeom>
          <a:solidFill>
            <a:srgbClr val="1A1D27"/>
          </a:solidFill>
          <a:ln/>
        </p:spPr>
      </p:sp>
      <p:sp>
        <p:nvSpPr>
          <p:cNvPr id="20" name="Shape 18"/>
          <p:cNvSpPr/>
          <p:nvPr/>
        </p:nvSpPr>
        <p:spPr>
          <a:xfrm>
            <a:off x="731520" y="5440680"/>
            <a:ext cx="73152" cy="594360"/>
          </a:xfrm>
          <a:prstGeom prst="rect">
            <a:avLst/>
          </a:prstGeom>
          <a:solidFill>
            <a:srgbClr val="F87171"/>
          </a:solidFill>
          <a:ln/>
        </p:spPr>
      </p:sp>
      <p:sp>
        <p:nvSpPr>
          <p:cNvPr id="21" name="Text 19"/>
          <p:cNvSpPr/>
          <p:nvPr/>
        </p:nvSpPr>
        <p:spPr>
          <a:xfrm>
            <a:off x="1097280" y="5440680"/>
            <a:ext cx="98755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High upfront infrastructure &amp; talent costs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Regulatory Landscape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4F8EF7"/>
          </a:solidFill>
          <a:ln/>
        </p:spPr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554480"/>
          <a:ext cx="10515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4572000"/>
                <a:gridCol w="32004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Region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Key Framework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Status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United States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FDA SaMD / 510(k)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Active – 800+ cleared AI devices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European Union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EU AI Act + MDR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Phased enforcement 2025–2027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China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NMPA AI Guidelines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Fast-track approvals expanding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United Kingdom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MHRA AI-SaMD Pathway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Sandbox programme active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Japan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PMDA AI Review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F1F5F9"/>
                          </a:solidFill>
                        </a:rPr>
                        <a:t>Regenerative medicine pathway extended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6" name="Text 3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60320"/>
            <a:ext cx="12188952" cy="2011680"/>
          </a:xfrm>
          <a:prstGeom prst="rect">
            <a:avLst/>
          </a:prstGeom>
          <a:solidFill>
            <a:srgbClr val="1A1D2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34D399"/>
                </a:solidFill>
              </a:rPr>
              <a:t>03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34747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1F5F9"/>
                </a:solidFill>
              </a:rPr>
              <a:t>Case Studies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Real-World Case Studies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554480"/>
            <a:ext cx="5303520" cy="4389120"/>
          </a:xfrm>
          <a:prstGeom prst="roundRect">
            <a:avLst>
              <a:gd name="adj" fmla="val 2500"/>
            </a:avLst>
          </a:prstGeom>
          <a:solidFill>
            <a:srgbClr val="1A1D27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73736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EF7"/>
                </a:solidFill>
              </a:rPr>
              <a:t>Mayo Clinic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05840" y="214884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</a:rPr>
              <a:t>ECG AI Screening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05840" y="2834640"/>
            <a:ext cx="4754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AI model detects low ejection fraction from standard 12-lead ECG with AUC 0.93. Deployed across 8 sites.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92240" y="1554480"/>
            <a:ext cx="5303520" cy="4389120"/>
          </a:xfrm>
          <a:prstGeom prst="roundRect">
            <a:avLst>
              <a:gd name="adj" fmla="val 2500"/>
            </a:avLst>
          </a:prstGeom>
          <a:solidFill>
            <a:srgbClr val="1A1D27"/>
          </a:solidFill>
          <a:ln/>
        </p:spPr>
      </p:sp>
      <p:sp>
        <p:nvSpPr>
          <p:cNvPr id="9" name="Text 7"/>
          <p:cNvSpPr/>
          <p:nvPr/>
        </p:nvSpPr>
        <p:spPr>
          <a:xfrm>
            <a:off x="6766560" y="173736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EF7"/>
                </a:solidFill>
              </a:rPr>
              <a:t>BenevolentAI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766560" y="2148840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1F5F9"/>
                </a:solidFill>
              </a:rPr>
              <a:t>Baricitinib for COVID-19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766560" y="2834640"/>
            <a:ext cx="47548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AI-identified JAK inhibitor repurposed for COVID-19 treatment. FDA EUA granted; reduced recovery time by 1 day.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Future Outlook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7C5CFC"/>
          </a:solidFill>
          <a:ln/>
        </p:spPr>
      </p:sp>
      <p:sp>
        <p:nvSpPr>
          <p:cNvPr id="4" name="Shape 2"/>
          <p:cNvSpPr/>
          <p:nvPr/>
        </p:nvSpPr>
        <p:spPr>
          <a:xfrm>
            <a:off x="1463040" y="1783080"/>
            <a:ext cx="274320" cy="274320"/>
          </a:xfrm>
          <a:prstGeom prst="ellipse">
            <a:avLst/>
          </a:prstGeom>
          <a:solidFill>
            <a:srgbClr val="7C5CFC"/>
          </a:solidFill>
          <a:ln/>
        </p:spPr>
      </p:sp>
      <p:sp>
        <p:nvSpPr>
          <p:cNvPr id="5" name="Shape 3"/>
          <p:cNvSpPr/>
          <p:nvPr/>
        </p:nvSpPr>
        <p:spPr>
          <a:xfrm>
            <a:off x="1581912" y="2057400"/>
            <a:ext cx="36576" cy="914400"/>
          </a:xfrm>
          <a:prstGeom prst="rect">
            <a:avLst/>
          </a:prstGeom>
          <a:solidFill>
            <a:srgbClr val="2D3140"/>
          </a:solidFill>
          <a:ln/>
        </p:spPr>
      </p:sp>
      <p:sp>
        <p:nvSpPr>
          <p:cNvPr id="6" name="Text 4"/>
          <p:cNvSpPr/>
          <p:nvPr/>
        </p:nvSpPr>
        <p:spPr>
          <a:xfrm>
            <a:off x="2011680" y="164592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5CFC"/>
                </a:solidFill>
              </a:rPr>
              <a:t>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383280" y="164592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Multimodal AI (imaging + genomics + EHR) enters clinical trials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463040" y="2971800"/>
            <a:ext cx="274320" cy="274320"/>
          </a:xfrm>
          <a:prstGeom prst="ellipse">
            <a:avLst/>
          </a:prstGeom>
          <a:solidFill>
            <a:srgbClr val="7C5CFC"/>
          </a:solidFill>
          <a:ln/>
        </p:spPr>
      </p:sp>
      <p:sp>
        <p:nvSpPr>
          <p:cNvPr id="9" name="Shape 7"/>
          <p:cNvSpPr/>
          <p:nvPr/>
        </p:nvSpPr>
        <p:spPr>
          <a:xfrm>
            <a:off x="1581912" y="3246120"/>
            <a:ext cx="36576" cy="914400"/>
          </a:xfrm>
          <a:prstGeom prst="rect">
            <a:avLst/>
          </a:prstGeom>
          <a:solidFill>
            <a:srgbClr val="2D3140"/>
          </a:solidFill>
          <a:ln/>
        </p:spPr>
      </p:sp>
      <p:sp>
        <p:nvSpPr>
          <p:cNvPr id="10" name="Text 8"/>
          <p:cNvSpPr/>
          <p:nvPr/>
        </p:nvSpPr>
        <p:spPr>
          <a:xfrm>
            <a:off x="2011680" y="283464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5CFC"/>
                </a:solidFill>
              </a:rPr>
              <a:t>2027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383280" y="283464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First fully autonomous AI diagnostic approved in EU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463040" y="4160520"/>
            <a:ext cx="274320" cy="274320"/>
          </a:xfrm>
          <a:prstGeom prst="ellipse">
            <a:avLst/>
          </a:prstGeom>
          <a:solidFill>
            <a:srgbClr val="7C5CFC"/>
          </a:solidFill>
          <a:ln/>
        </p:spPr>
      </p:sp>
      <p:sp>
        <p:nvSpPr>
          <p:cNvPr id="13" name="Shape 11"/>
          <p:cNvSpPr/>
          <p:nvPr/>
        </p:nvSpPr>
        <p:spPr>
          <a:xfrm>
            <a:off x="1581912" y="4434840"/>
            <a:ext cx="36576" cy="914400"/>
          </a:xfrm>
          <a:prstGeom prst="rect">
            <a:avLst/>
          </a:prstGeom>
          <a:solidFill>
            <a:srgbClr val="2D3140"/>
          </a:solidFill>
          <a:ln/>
        </p:spPr>
      </p:sp>
      <p:sp>
        <p:nvSpPr>
          <p:cNvPr id="14" name="Text 12"/>
          <p:cNvSpPr/>
          <p:nvPr/>
        </p:nvSpPr>
        <p:spPr>
          <a:xfrm>
            <a:off x="2011680" y="40233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5CFC"/>
                </a:solidFill>
              </a:rPr>
              <a:t>2028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383280" y="402336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AI-driven personalised treatment plans become standard of care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463040" y="5349240"/>
            <a:ext cx="274320" cy="274320"/>
          </a:xfrm>
          <a:prstGeom prst="ellipse">
            <a:avLst/>
          </a:prstGeom>
          <a:solidFill>
            <a:srgbClr val="7C5CFC"/>
          </a:solidFill>
          <a:ln/>
        </p:spPr>
      </p:sp>
      <p:sp>
        <p:nvSpPr>
          <p:cNvPr id="17" name="Text 15"/>
          <p:cNvSpPr/>
          <p:nvPr/>
        </p:nvSpPr>
        <p:spPr>
          <a:xfrm>
            <a:off x="2011680" y="521208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C5CFC"/>
                </a:solidFill>
              </a:rPr>
              <a:t>2030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383280" y="5212080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Predictive population health management reduces chronic disease burden by 20%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9728"/>
            <a:ext cx="12188952" cy="36576"/>
          </a:xfrm>
          <a:prstGeom prst="rect">
            <a:avLst/>
          </a:prstGeom>
          <a:solidFill>
            <a:srgbClr val="7C5CFC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54864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</a:rPr>
              <a:t>Summary &amp; Next Steps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1280160"/>
            <a:ext cx="2286000" cy="457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645920"/>
            <a:ext cx="10515600" cy="640080"/>
          </a:xfrm>
          <a:prstGeom prst="roundRect">
            <a:avLst>
              <a:gd name="adj" fmla="val 8571"/>
            </a:avLst>
          </a:prstGeom>
          <a:solidFill>
            <a:srgbClr val="1A1D27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0" y="1645920"/>
            <a:ext cx="73152" cy="64008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164592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</a:rPr>
              <a:t>AI is delivering measurable improvements in diagnostic accuracy and drug discovery speed.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468880"/>
            <a:ext cx="10515600" cy="640080"/>
          </a:xfrm>
          <a:prstGeom prst="roundRect">
            <a:avLst>
              <a:gd name="adj" fmla="val 8571"/>
            </a:avLst>
          </a:prstGeom>
          <a:solidFill>
            <a:srgbClr val="1A1D27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2468880"/>
            <a:ext cx="73152" cy="64008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246888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</a:rPr>
              <a:t>Market projected to exceed $42B by 2026 — investment momentum continues to accelerate.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3291840"/>
            <a:ext cx="10515600" cy="640080"/>
          </a:xfrm>
          <a:prstGeom prst="roundRect">
            <a:avLst>
              <a:gd name="adj" fmla="val 8571"/>
            </a:avLst>
          </a:prstGeom>
          <a:solidFill>
            <a:srgbClr val="1A1D27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0" y="3291840"/>
            <a:ext cx="73152" cy="64008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29184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</a:rPr>
              <a:t>Regulatory frameworks are maturing; SaMD pathways now active in US, EU, UK, and Asia.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4114800"/>
            <a:ext cx="10515600" cy="640080"/>
          </a:xfrm>
          <a:prstGeom prst="roundRect">
            <a:avLst>
              <a:gd name="adj" fmla="val 8571"/>
            </a:avLst>
          </a:prstGeom>
          <a:solidFill>
            <a:srgbClr val="1A1D27"/>
          </a:solidFill>
          <a:ln/>
        </p:spPr>
      </p:sp>
      <p:sp>
        <p:nvSpPr>
          <p:cNvPr id="16" name="Shape 14"/>
          <p:cNvSpPr/>
          <p:nvPr/>
        </p:nvSpPr>
        <p:spPr>
          <a:xfrm>
            <a:off x="731520" y="4114800"/>
            <a:ext cx="73152" cy="64008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17" name="Text 15"/>
          <p:cNvSpPr/>
          <p:nvPr/>
        </p:nvSpPr>
        <p:spPr>
          <a:xfrm>
            <a:off x="1097280" y="411480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</a:rPr>
              <a:t>Key challenges remain: data privacy, bias, explainability, and EHR integration.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731520" y="4937760"/>
            <a:ext cx="10515600" cy="640080"/>
          </a:xfrm>
          <a:prstGeom prst="roundRect">
            <a:avLst>
              <a:gd name="adj" fmla="val 8571"/>
            </a:avLst>
          </a:prstGeom>
          <a:solidFill>
            <a:srgbClr val="1A1D27"/>
          </a:solidFill>
          <a:ln/>
        </p:spPr>
      </p:sp>
      <p:sp>
        <p:nvSpPr>
          <p:cNvPr id="19" name="Shape 17"/>
          <p:cNvSpPr/>
          <p:nvPr/>
        </p:nvSpPr>
        <p:spPr>
          <a:xfrm>
            <a:off x="731520" y="4937760"/>
            <a:ext cx="73152" cy="64008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20" name="Text 18"/>
          <p:cNvSpPr/>
          <p:nvPr/>
        </p:nvSpPr>
        <p:spPr>
          <a:xfrm>
            <a:off x="1097280" y="4937760"/>
            <a:ext cx="9875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1F5F9"/>
                </a:solidFill>
              </a:rPr>
              <a:t>Next step: pilot AI-assisted diagnostics in radiology and pathology departments.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9601200" y="5029200"/>
            <a:ext cx="1828800" cy="1828800"/>
          </a:xfrm>
          <a:prstGeom prst="ellipse">
            <a:avLst/>
          </a:prstGeom>
          <a:solidFill>
            <a:srgbClr val="4F8EF7"/>
          </a:solidFill>
          <a:ln/>
          <a:effectLst>
            <a:outerShdw sx="100000" sy="100000" kx="0" ky="0" algn="bl" rotWithShape="0" blurRad="508000" dist="50800" dir="16200000">
              <a:srgbClr val="4F8EF7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1F5F9"/>
                </a:solidFill>
              </a:rPr>
              <a:t>Table of Contents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731520" y="1234440"/>
            <a:ext cx="2286000" cy="4572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64592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371600" y="16459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Industry Overview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2048256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02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0" y="204825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Key Applications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2450592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03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371600" y="245059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Market Growth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2852928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04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71600" y="2852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Diagnostic Accuracy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31520" y="3255264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71600" y="3255264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Drug Discovery Pipeline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31520" y="365760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06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371600" y="36576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Patient Outcomes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4059936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07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71600" y="4059936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Challenges &amp; Risks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1520" y="4462272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08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371600" y="4462272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Regulatory Landscape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31520" y="4864608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09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371600" y="486460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Case Studies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31520" y="5266944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10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371600" y="5266944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Future Outlook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31520" y="566928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F8EF7"/>
                </a:solidFill>
              </a:rPr>
              <a:t>11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371600" y="56692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Summary &amp; Next Steps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7" name="Text 25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60320"/>
            <a:ext cx="12188952" cy="2011680"/>
          </a:xfrm>
          <a:prstGeom prst="rect">
            <a:avLst/>
          </a:prstGeom>
          <a:solidFill>
            <a:srgbClr val="1A1D2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4F8EF7"/>
                </a:solidFill>
              </a:rPr>
              <a:t>01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34747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1F5F9"/>
                </a:solidFill>
              </a:rPr>
              <a:t>Industry Overview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Key Applications of AI in Healthcare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645920"/>
            <a:ext cx="3383280" cy="2011680"/>
          </a:xfrm>
          <a:prstGeom prst="roundRect">
            <a:avLst>
              <a:gd name="adj" fmla="val 4545"/>
            </a:avLst>
          </a:prstGeom>
          <a:solidFill>
            <a:srgbClr val="1A1D27"/>
          </a:solidFill>
          <a:ln/>
        </p:spPr>
      </p:sp>
      <p:sp>
        <p:nvSpPr>
          <p:cNvPr id="5" name="Shape 3"/>
          <p:cNvSpPr/>
          <p:nvPr/>
        </p:nvSpPr>
        <p:spPr>
          <a:xfrm>
            <a:off x="914400" y="1874520"/>
            <a:ext cx="457200" cy="4572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874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117"/>
                </a:solidFill>
              </a:rPr>
              <a:t>A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</a:rPr>
              <a:t>Medical Imaging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8346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Radiology, pathology &amp; dermatology analysis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480560" y="1645920"/>
            <a:ext cx="3383280" cy="2011680"/>
          </a:xfrm>
          <a:prstGeom prst="roundRect">
            <a:avLst>
              <a:gd name="adj" fmla="val 4545"/>
            </a:avLst>
          </a:prstGeom>
          <a:solidFill>
            <a:srgbClr val="1A1D27"/>
          </a:solidFill>
          <a:ln/>
        </p:spPr>
      </p:sp>
      <p:sp>
        <p:nvSpPr>
          <p:cNvPr id="10" name="Shape 8"/>
          <p:cNvSpPr/>
          <p:nvPr/>
        </p:nvSpPr>
        <p:spPr>
          <a:xfrm>
            <a:off x="4663440" y="1874520"/>
            <a:ext cx="457200" cy="4572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11" name="Text 9"/>
          <p:cNvSpPr/>
          <p:nvPr/>
        </p:nvSpPr>
        <p:spPr>
          <a:xfrm>
            <a:off x="4663440" y="1874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117"/>
                </a:solidFill>
              </a:rPr>
              <a:t>B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66344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</a:rPr>
              <a:t>Drug Discovery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63440" y="28346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Accelerating molecule screening &amp; trials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229600" y="1645920"/>
            <a:ext cx="3383280" cy="2011680"/>
          </a:xfrm>
          <a:prstGeom prst="roundRect">
            <a:avLst>
              <a:gd name="adj" fmla="val 4545"/>
            </a:avLst>
          </a:prstGeom>
          <a:solidFill>
            <a:srgbClr val="1A1D27"/>
          </a:solidFill>
          <a:ln/>
        </p:spPr>
      </p:sp>
      <p:sp>
        <p:nvSpPr>
          <p:cNvPr id="15" name="Shape 13"/>
          <p:cNvSpPr/>
          <p:nvPr/>
        </p:nvSpPr>
        <p:spPr>
          <a:xfrm>
            <a:off x="8412480" y="1874520"/>
            <a:ext cx="457200" cy="4572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0" y="18745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117"/>
                </a:solidFill>
              </a:rPr>
              <a:t>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0" y="24231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</a:rPr>
              <a:t>Clinical Decision Support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412480" y="283464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Real-time treatment recommendations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4023360"/>
            <a:ext cx="3383280" cy="2011680"/>
          </a:xfrm>
          <a:prstGeom prst="roundRect">
            <a:avLst>
              <a:gd name="adj" fmla="val 4545"/>
            </a:avLst>
          </a:prstGeom>
          <a:solidFill>
            <a:srgbClr val="1A1D27"/>
          </a:solidFill>
          <a:ln/>
        </p:spPr>
      </p:sp>
      <p:sp>
        <p:nvSpPr>
          <p:cNvPr id="20" name="Shape 18"/>
          <p:cNvSpPr/>
          <p:nvPr/>
        </p:nvSpPr>
        <p:spPr>
          <a:xfrm>
            <a:off x="914400" y="4251960"/>
            <a:ext cx="457200" cy="4572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21" name="Text 19"/>
          <p:cNvSpPr/>
          <p:nvPr/>
        </p:nvSpPr>
        <p:spPr>
          <a:xfrm>
            <a:off x="914400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117"/>
                </a:solidFill>
              </a:rPr>
              <a:t>D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914400" y="48006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</a:rPr>
              <a:t>EHR Management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14400" y="52120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Automated documentation &amp; coding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480560" y="4023360"/>
            <a:ext cx="3383280" cy="2011680"/>
          </a:xfrm>
          <a:prstGeom prst="roundRect">
            <a:avLst>
              <a:gd name="adj" fmla="val 4545"/>
            </a:avLst>
          </a:prstGeom>
          <a:solidFill>
            <a:srgbClr val="1A1D27"/>
          </a:solidFill>
          <a:ln/>
        </p:spPr>
      </p:sp>
      <p:sp>
        <p:nvSpPr>
          <p:cNvPr id="25" name="Shape 23"/>
          <p:cNvSpPr/>
          <p:nvPr/>
        </p:nvSpPr>
        <p:spPr>
          <a:xfrm>
            <a:off x="4663440" y="4251960"/>
            <a:ext cx="457200" cy="4572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26" name="Text 24"/>
          <p:cNvSpPr/>
          <p:nvPr/>
        </p:nvSpPr>
        <p:spPr>
          <a:xfrm>
            <a:off x="4663440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117"/>
                </a:solidFill>
              </a:rPr>
              <a:t>E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663440" y="48006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</a:rPr>
              <a:t>Robotic Surgery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663440" y="52120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Precision-assisted minimally invasive procedures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229600" y="4023360"/>
            <a:ext cx="3383280" cy="2011680"/>
          </a:xfrm>
          <a:prstGeom prst="roundRect">
            <a:avLst>
              <a:gd name="adj" fmla="val 4545"/>
            </a:avLst>
          </a:prstGeom>
          <a:solidFill>
            <a:srgbClr val="1A1D27"/>
          </a:solidFill>
          <a:ln/>
        </p:spPr>
      </p:sp>
      <p:sp>
        <p:nvSpPr>
          <p:cNvPr id="30" name="Shape 28"/>
          <p:cNvSpPr/>
          <p:nvPr/>
        </p:nvSpPr>
        <p:spPr>
          <a:xfrm>
            <a:off x="8412480" y="4251960"/>
            <a:ext cx="457200" cy="4572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31" name="Text 29"/>
          <p:cNvSpPr/>
          <p:nvPr/>
        </p:nvSpPr>
        <p:spPr>
          <a:xfrm>
            <a:off x="8412480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117"/>
                </a:solidFill>
              </a:rPr>
              <a:t>F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412480" y="48006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1F5F9"/>
                </a:solidFill>
              </a:rPr>
              <a:t>Genomics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412480" y="5212080"/>
            <a:ext cx="3017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</a:rPr>
              <a:t>Variant interpretation &amp; personalised medicine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35" name="Text 33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Global AI Healthcare Market Size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4" name="Shape 2"/>
          <p:cNvSpPr/>
          <p:nvPr/>
        </p:nvSpPr>
        <p:spPr>
          <a:xfrm>
            <a:off x="1097280" y="5209337"/>
            <a:ext cx="1031966" cy="551383"/>
          </a:xfrm>
          <a:prstGeom prst="rect">
            <a:avLst>
              <a:gd name="adj" fmla="val 6634"/>
            </a:avLst>
          </a:prstGeom>
          <a:solidFill>
            <a:srgbClr val="7C5CFC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4889297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$6.7B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097280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2020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403566" y="4987138"/>
            <a:ext cx="1031966" cy="773582"/>
          </a:xfrm>
          <a:prstGeom prst="rect">
            <a:avLst>
              <a:gd name="adj" fmla="val 4728"/>
            </a:avLst>
          </a:prstGeom>
          <a:solidFill>
            <a:srgbClr val="7C5CFC"/>
          </a:solidFill>
          <a:ln/>
        </p:spPr>
      </p:sp>
      <p:sp>
        <p:nvSpPr>
          <p:cNvPr id="8" name="Text 6"/>
          <p:cNvSpPr/>
          <p:nvPr/>
        </p:nvSpPr>
        <p:spPr>
          <a:xfrm>
            <a:off x="2403566" y="4667098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$9.4B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403566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2021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709851" y="4674413"/>
            <a:ext cx="1031966" cy="1086307"/>
          </a:xfrm>
          <a:prstGeom prst="rect">
            <a:avLst>
              <a:gd name="adj" fmla="val 3544"/>
            </a:avLst>
          </a:prstGeom>
          <a:solidFill>
            <a:srgbClr val="7C5CFC"/>
          </a:solidFill>
          <a:ln/>
        </p:spPr>
      </p:sp>
      <p:sp>
        <p:nvSpPr>
          <p:cNvPr id="11" name="Text 9"/>
          <p:cNvSpPr/>
          <p:nvPr/>
        </p:nvSpPr>
        <p:spPr>
          <a:xfrm>
            <a:off x="3709851" y="4354373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$13.2B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709851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2022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016137" y="4271162"/>
            <a:ext cx="1031966" cy="1489558"/>
          </a:xfrm>
          <a:prstGeom prst="rect">
            <a:avLst>
              <a:gd name="adj" fmla="val 3544"/>
            </a:avLst>
          </a:prstGeom>
          <a:solidFill>
            <a:srgbClr val="7C5CFC"/>
          </a:solidFill>
          <a:ln/>
        </p:spPr>
      </p:sp>
      <p:sp>
        <p:nvSpPr>
          <p:cNvPr id="14" name="Text 12"/>
          <p:cNvSpPr/>
          <p:nvPr/>
        </p:nvSpPr>
        <p:spPr>
          <a:xfrm>
            <a:off x="5016137" y="3951122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$18.1B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16137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2023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322423" y="3744468"/>
            <a:ext cx="1031966" cy="2016252"/>
          </a:xfrm>
          <a:prstGeom prst="rect">
            <a:avLst>
              <a:gd name="adj" fmla="val 3544"/>
            </a:avLst>
          </a:prstGeom>
          <a:solidFill>
            <a:srgbClr val="7C5CFC"/>
          </a:solidFill>
          <a:ln/>
        </p:spPr>
      </p:sp>
      <p:sp>
        <p:nvSpPr>
          <p:cNvPr id="17" name="Text 15"/>
          <p:cNvSpPr/>
          <p:nvPr/>
        </p:nvSpPr>
        <p:spPr>
          <a:xfrm>
            <a:off x="6322423" y="3424428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$24.5B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322423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2024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628709" y="3061411"/>
            <a:ext cx="1031966" cy="2699309"/>
          </a:xfrm>
          <a:prstGeom prst="rect">
            <a:avLst>
              <a:gd name="adj" fmla="val 3544"/>
            </a:avLst>
          </a:prstGeom>
          <a:solidFill>
            <a:srgbClr val="7C5CFC"/>
          </a:solidFill>
          <a:ln/>
        </p:spPr>
      </p:sp>
      <p:sp>
        <p:nvSpPr>
          <p:cNvPr id="20" name="Text 18"/>
          <p:cNvSpPr/>
          <p:nvPr/>
        </p:nvSpPr>
        <p:spPr>
          <a:xfrm>
            <a:off x="7628709" y="2741371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$32.8B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628709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2025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8934994" y="2296058"/>
            <a:ext cx="1031966" cy="3464662"/>
          </a:xfrm>
          <a:prstGeom prst="rect">
            <a:avLst>
              <a:gd name="adj" fmla="val 3544"/>
            </a:avLst>
          </a:prstGeom>
          <a:solidFill>
            <a:srgbClr val="4F8EF7"/>
          </a:solidFill>
          <a:ln/>
        </p:spPr>
      </p:sp>
      <p:sp>
        <p:nvSpPr>
          <p:cNvPr id="23" name="Text 21"/>
          <p:cNvSpPr/>
          <p:nvPr/>
        </p:nvSpPr>
        <p:spPr>
          <a:xfrm>
            <a:off x="8934994" y="1976018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$42.1B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934994" y="5806440"/>
            <a:ext cx="103196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</a:rPr>
              <a:t>2026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1097280" y="5760720"/>
            <a:ext cx="9144000" cy="18288"/>
          </a:xfrm>
          <a:prstGeom prst="rect">
            <a:avLst/>
          </a:prstGeom>
          <a:solidFill>
            <a:srgbClr val="2D3140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60350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Source: Grand View Research, 2026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8" name="Text 26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Diagnostic Accuracy: AI vs Human Experts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4F8EF7"/>
          </a:solidFill>
          <a:ln/>
        </p:spPr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554480"/>
          <a:ext cx="10515600" cy="914400"/>
        </p:xfrm>
        <a:graphic>
          <a:graphicData uri="http://schemas.openxmlformats.org/drawingml/2006/table">
            <a:tbl>
              <a:tblPr/>
              <a:tblGrid>
                <a:gridCol w="3657600"/>
                <a:gridCol w="2286000"/>
                <a:gridCol w="2286000"/>
                <a:gridCol w="2286000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Modality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AI Accuracy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Human Accuracy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F1117"/>
                          </a:solidFill>
                        </a:rPr>
                        <a:t>Improvement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EF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Retinal Disease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97.5%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91.2%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+6.3%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Skin Cancer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95.0%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86.6%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+8.4%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Breast Cancer (Mammography)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94.2%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88.0%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+6.2%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Lung Nodules (CT)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96.1%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89.3%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+6.8%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Diabetic Retinopathy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97.8%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91.4%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1F5F9"/>
                          </a:solidFill>
                        </a:rPr>
                        <a:t>+6.4%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1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11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731520" y="60350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</a:rPr>
              <a:t>Sources: Nature Medicine, JAMA, The Lancet Digital Health</a:t>
            </a:r>
            <a:endParaRPr lang="en-US" sz="900" dirty="0"/>
          </a:p>
        </p:txBody>
      </p:sp>
      <p:sp>
        <p:nvSpPr>
          <p:cNvPr id="6" name="Shape 3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2560320"/>
            <a:ext cx="12188952" cy="2011680"/>
          </a:xfrm>
          <a:prstGeom prst="rect">
            <a:avLst/>
          </a:prstGeom>
          <a:solidFill>
            <a:srgbClr val="1A1D2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7C5CFC"/>
                </a:solidFill>
              </a:rPr>
              <a:t>02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731520" y="34747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1F5F9"/>
                </a:solidFill>
              </a:rPr>
              <a:t>Drug Discovery Pipeline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AI-Accelerated Drug Discovery Funnel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7C5CFC"/>
          </a:solidFill>
          <a:ln/>
        </p:spPr>
      </p:sp>
      <p:sp>
        <p:nvSpPr>
          <p:cNvPr id="4" name="Shape 2"/>
          <p:cNvSpPr/>
          <p:nvPr/>
        </p:nvSpPr>
        <p:spPr>
          <a:xfrm>
            <a:off x="1065276" y="1554480"/>
            <a:ext cx="10058400" cy="731520"/>
          </a:xfrm>
          <a:prstGeom prst="roundRect">
            <a:avLst>
              <a:gd name="adj" fmla="val 10000"/>
            </a:avLst>
          </a:prstGeom>
          <a:solidFill>
            <a:srgbClr val="4F8EF7"/>
          </a:solidFill>
          <a:ln/>
        </p:spPr>
      </p:sp>
      <p:sp>
        <p:nvSpPr>
          <p:cNvPr id="5" name="Text 3"/>
          <p:cNvSpPr/>
          <p:nvPr/>
        </p:nvSpPr>
        <p:spPr>
          <a:xfrm>
            <a:off x="1065276" y="1645920"/>
            <a:ext cx="6537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1F5F9"/>
                </a:solidFill>
              </a:rPr>
              <a:t>Target Identification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597396" y="164592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1F5F9"/>
                </a:solidFill>
              </a:rPr>
              <a:t>~10,000 compounds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979676" y="2514600"/>
            <a:ext cx="8229600" cy="731520"/>
          </a:xfrm>
          <a:prstGeom prst="roundRect">
            <a:avLst>
              <a:gd name="adj" fmla="val 10000"/>
            </a:avLst>
          </a:prstGeom>
          <a:solidFill>
            <a:srgbClr val="7C5CFC"/>
          </a:solidFill>
          <a:ln/>
        </p:spPr>
      </p:sp>
      <p:sp>
        <p:nvSpPr>
          <p:cNvPr id="8" name="Text 6"/>
          <p:cNvSpPr/>
          <p:nvPr/>
        </p:nvSpPr>
        <p:spPr>
          <a:xfrm>
            <a:off x="1979676" y="2606040"/>
            <a:ext cx="5349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1F5F9"/>
                </a:solidFill>
              </a:rPr>
              <a:t>Hit Discovery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505956" y="260604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1F5F9"/>
                </a:solidFill>
              </a:rPr>
              <a:t>~1,000 compounds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894076" y="3474720"/>
            <a:ext cx="6400800" cy="731520"/>
          </a:xfrm>
          <a:prstGeom prst="roundRect">
            <a:avLst>
              <a:gd name="adj" fmla="val 10000"/>
            </a:avLst>
          </a:prstGeom>
          <a:solidFill>
            <a:srgbClr val="A78BFA"/>
          </a:solidFill>
          <a:ln/>
        </p:spPr>
      </p:sp>
      <p:sp>
        <p:nvSpPr>
          <p:cNvPr id="11" name="Text 9"/>
          <p:cNvSpPr/>
          <p:nvPr/>
        </p:nvSpPr>
        <p:spPr>
          <a:xfrm>
            <a:off x="2894076" y="3566160"/>
            <a:ext cx="4160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1F5F9"/>
                </a:solidFill>
              </a:rPr>
              <a:t>Lead Optimisation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14516" y="3566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1F5F9"/>
                </a:solidFill>
              </a:rPr>
              <a:t>~100 compounds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808476" y="4434840"/>
            <a:ext cx="4572000" cy="731520"/>
          </a:xfrm>
          <a:prstGeom prst="roundRect">
            <a:avLst>
              <a:gd name="adj" fmla="val 10000"/>
            </a:avLst>
          </a:prstGeom>
          <a:solidFill>
            <a:srgbClr val="34D399"/>
          </a:solidFill>
          <a:ln/>
        </p:spPr>
      </p:sp>
      <p:sp>
        <p:nvSpPr>
          <p:cNvPr id="14" name="Text 12"/>
          <p:cNvSpPr/>
          <p:nvPr/>
        </p:nvSpPr>
        <p:spPr>
          <a:xfrm>
            <a:off x="3808476" y="4526280"/>
            <a:ext cx="2971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1F5F9"/>
                </a:solidFill>
              </a:rPr>
              <a:t>Pre-Clinical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323076" y="45262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1F5F9"/>
                </a:solidFill>
              </a:rPr>
              <a:t>~10 compounds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494276" y="5394960"/>
            <a:ext cx="3200400" cy="731520"/>
          </a:xfrm>
          <a:prstGeom prst="roundRect">
            <a:avLst>
              <a:gd name="adj" fmla="val 10000"/>
            </a:avLst>
          </a:prstGeom>
          <a:solidFill>
            <a:srgbClr val="FBBF24"/>
          </a:solidFill>
          <a:ln/>
        </p:spPr>
      </p:sp>
      <p:sp>
        <p:nvSpPr>
          <p:cNvPr id="17" name="Text 15"/>
          <p:cNvSpPr/>
          <p:nvPr/>
        </p:nvSpPr>
        <p:spPr>
          <a:xfrm>
            <a:off x="4494276" y="5486400"/>
            <a:ext cx="20802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1F5F9"/>
                </a:solidFill>
              </a:rPr>
              <a:t>Clinical Trials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254496" y="5486400"/>
            <a:ext cx="1280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1F5F9"/>
                </a:solidFill>
              </a:rPr>
              <a:t>1–3 candidates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31520" y="62179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</a:rPr>
              <a:t>AI reduces average discovery-to-trial timeline from 5 years to ~18 months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1F5F9"/>
                </a:solidFill>
              </a:rPr>
              <a:t>Impact on Patient Outcomes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2286000" cy="457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" name="Shape 2"/>
          <p:cNvSpPr/>
          <p:nvPr/>
        </p:nvSpPr>
        <p:spPr>
          <a:xfrm>
            <a:off x="731520" y="1645920"/>
            <a:ext cx="2560320" cy="3474720"/>
          </a:xfrm>
          <a:prstGeom prst="roundRect">
            <a:avLst>
              <a:gd name="adj" fmla="val 4286"/>
            </a:avLst>
          </a:prstGeom>
          <a:solidFill>
            <a:srgbClr val="1A1D27"/>
          </a:solidFill>
          <a:ln/>
          <a:effectLst>
            <a:outerShdw sx="100000" sy="100000" kx="0" ky="0" algn="bl" rotWithShape="0" blurRad="152400" dist="25400" dir="162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54480" y="2011680"/>
            <a:ext cx="914400" cy="914400"/>
          </a:xfrm>
          <a:prstGeom prst="ellipse">
            <a:avLst/>
          </a:prstGeom>
          <a:solidFill>
            <a:srgbClr val="34D399"/>
          </a:solidFill>
          <a:ln/>
        </p:spPr>
      </p:sp>
      <p:sp>
        <p:nvSpPr>
          <p:cNvPr id="6" name="Text 4"/>
          <p:cNvSpPr/>
          <p:nvPr/>
        </p:nvSpPr>
        <p:spPr>
          <a:xfrm>
            <a:off x="1554480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117"/>
                </a:solidFill>
              </a:rPr>
              <a:t>30%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32918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Reduction in diagnostic errors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11880" y="1645920"/>
            <a:ext cx="2560320" cy="3474720"/>
          </a:xfrm>
          <a:prstGeom prst="roundRect">
            <a:avLst>
              <a:gd name="adj" fmla="val 4286"/>
            </a:avLst>
          </a:prstGeom>
          <a:solidFill>
            <a:srgbClr val="1A1D27"/>
          </a:solidFill>
          <a:ln/>
          <a:effectLst>
            <a:outerShdw sx="100000" sy="100000" kx="0" ky="0" algn="bl" rotWithShape="0" blurRad="1524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434840" y="2011680"/>
            <a:ext cx="914400" cy="914400"/>
          </a:xfrm>
          <a:prstGeom prst="ellipse">
            <a:avLst/>
          </a:prstGeom>
          <a:solidFill>
            <a:srgbClr val="4F8EF7"/>
          </a:solidFill>
          <a:ln/>
        </p:spPr>
      </p:sp>
      <p:sp>
        <p:nvSpPr>
          <p:cNvPr id="10" name="Text 8"/>
          <p:cNvSpPr/>
          <p:nvPr/>
        </p:nvSpPr>
        <p:spPr>
          <a:xfrm>
            <a:off x="4434840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117"/>
                </a:solidFill>
              </a:rPr>
              <a:t>40%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794760" y="32918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Faster treatment initiation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492240" y="1645920"/>
            <a:ext cx="2560320" cy="3474720"/>
          </a:xfrm>
          <a:prstGeom prst="roundRect">
            <a:avLst>
              <a:gd name="adj" fmla="val 4286"/>
            </a:avLst>
          </a:prstGeom>
          <a:solidFill>
            <a:srgbClr val="1A1D27"/>
          </a:solidFill>
          <a:ln/>
          <a:effectLst>
            <a:outerShdw sx="100000" sy="100000" kx="0" ky="0" algn="bl" rotWithShape="0" blurRad="152400" dist="25400" dir="162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0" y="2011680"/>
            <a:ext cx="914400" cy="914400"/>
          </a:xfrm>
          <a:prstGeom prst="ellipse">
            <a:avLst/>
          </a:prstGeom>
          <a:solidFill>
            <a:srgbClr val="7C5CFC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0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117"/>
                </a:solidFill>
              </a:rPr>
              <a:t>25%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675120" y="32918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Lower hospital readmission rates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9372600" y="1645920"/>
            <a:ext cx="2560320" cy="3474720"/>
          </a:xfrm>
          <a:prstGeom prst="roundRect">
            <a:avLst>
              <a:gd name="adj" fmla="val 4286"/>
            </a:avLst>
          </a:prstGeom>
          <a:solidFill>
            <a:srgbClr val="1A1D27"/>
          </a:solidFill>
          <a:ln/>
          <a:effectLst>
            <a:outerShdw sx="100000" sy="100000" kx="0" ky="0" algn="bl" rotWithShape="0" blurRad="152400" dist="25400" dir="162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10195560" y="2011680"/>
            <a:ext cx="914400" cy="914400"/>
          </a:xfrm>
          <a:prstGeom prst="ellipse">
            <a:avLst/>
          </a:prstGeom>
          <a:solidFill>
            <a:srgbClr val="FBBF24"/>
          </a:solidFill>
          <a:ln/>
        </p:spPr>
      </p:sp>
      <p:sp>
        <p:nvSpPr>
          <p:cNvPr id="18" name="Text 16"/>
          <p:cNvSpPr/>
          <p:nvPr/>
        </p:nvSpPr>
        <p:spPr>
          <a:xfrm>
            <a:off x="10195560" y="2103120"/>
            <a:ext cx="914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117"/>
                </a:solidFill>
              </a:rPr>
              <a:t>50%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555480" y="329184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1F5F9"/>
                </a:solidFill>
              </a:rPr>
              <a:t>Reduction in unnecessary biopsies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4F8EF7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651052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1F5F9"/>
                </a:solidFill>
              </a:rPr>
              <a:t>AI in Healthcare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Healthcare</dc:title>
  <dc:subject>AI in Healthcare – Dark Theme Presentation</dc:subject>
  <dc:creator>Oneshot Generator</dc:creator>
  <cp:lastModifiedBy>Oneshot Generator</cp:lastModifiedBy>
  <cp:revision>1</cp:revision>
  <dcterms:created xsi:type="dcterms:W3CDTF">2026-04-03T05:01:51Z</dcterms:created>
  <dcterms:modified xsi:type="dcterms:W3CDTF">2026-04-03T05:01:51Z</dcterms:modified>
</cp:coreProperties>
</file>